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4" r:id="rId4"/>
    <p:sldId id="273" r:id="rId5"/>
    <p:sldId id="257" r:id="rId6"/>
    <p:sldId id="261" r:id="rId7"/>
    <p:sldId id="258" r:id="rId8"/>
    <p:sldId id="268" r:id="rId9"/>
    <p:sldId id="262" r:id="rId10"/>
    <p:sldId id="259" r:id="rId11"/>
    <p:sldId id="260" r:id="rId12"/>
    <p:sldId id="269" r:id="rId13"/>
    <p:sldId id="270" r:id="rId14"/>
    <p:sldId id="275" r:id="rId15"/>
    <p:sldId id="266" r:id="rId16"/>
    <p:sldId id="265" r:id="rId17"/>
    <p:sldId id="271"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639C1C-ABED-FCD6-B650-87074F5B1EB5}" v="143" dt="2019-09-25T19:49:27.823"/>
    <p1510:client id="{5A7E3C00-F6C6-964C-71E3-F32692991486}" v="679" dt="2019-09-19T22:18:28.221"/>
    <p1510:client id="{6C5E74CA-6A05-27CD-0B8F-D478FD50B431}" v="1613" dt="2019-09-26T01:11:09.782"/>
    <p1510:client id="{864614CB-9F68-38B4-6DDE-F0920F221D66}" v="1828" dt="2019-09-21T00:50:43.277"/>
    <p1510:client id="{9DA9A647-8357-46AE-BA1C-5FB0AE359DDF}" v="1744" dt="2019-09-19T01:11:15.1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9/27/2019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9/27/2019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9/27/2019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reativecommons.org/licenses/by-nc-nd/3.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9">
            <a:extLst>
              <a:ext uri="{FF2B5EF4-FFF2-40B4-BE49-F238E27FC236}">
                <a16:creationId xmlns:a16="http://schemas.microsoft.com/office/drawing/2014/main" id="{029DE7B6-DC7C-4BA1-B406-EDDA0C0A3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
            <a:ext cx="753770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5189620" y="1306071"/>
            <a:ext cx="5478379" cy="2663407"/>
          </a:xfrm>
        </p:spPr>
        <p:txBody>
          <a:bodyPr>
            <a:normAutofit fontScale="90000"/>
          </a:bodyPr>
          <a:lstStyle/>
          <a:p>
            <a:pPr algn="l"/>
            <a:br>
              <a:rPr lang="en-US" sz="3400" b="1" dirty="0">
                <a:cs typeface="Calibri Light"/>
              </a:rPr>
            </a:br>
            <a:r>
              <a:rPr lang="en-US" sz="3400" b="1" dirty="0">
                <a:solidFill>
                  <a:srgbClr val="FFFFFF"/>
                </a:solidFill>
                <a:cs typeface="Calibri Light"/>
              </a:rPr>
              <a:t>LEADERS LEAD</a:t>
            </a:r>
            <a:br>
              <a:rPr lang="en-US" sz="3400" b="1" dirty="0">
                <a:cs typeface="Calibri Light"/>
              </a:rPr>
            </a:br>
            <a:r>
              <a:rPr lang="en-US" sz="3400" b="1" dirty="0">
                <a:solidFill>
                  <a:srgbClr val="FFFFFF"/>
                </a:solidFill>
                <a:cs typeface="Calibri Light"/>
              </a:rPr>
              <a:t>Going Deeper in Preparation and Planning:</a:t>
            </a:r>
            <a:br>
              <a:rPr lang="en-US" sz="3400" b="1" dirty="0">
                <a:solidFill>
                  <a:srgbClr val="FFFFFF"/>
                </a:solidFill>
                <a:cs typeface="Calibri Light"/>
              </a:rPr>
            </a:br>
            <a:br>
              <a:rPr lang="en-US" sz="3400" b="1" dirty="0">
                <a:cs typeface="Calibri Light"/>
              </a:rPr>
            </a:br>
            <a:r>
              <a:rPr lang="en-US" sz="3400" b="1" dirty="0">
                <a:solidFill>
                  <a:srgbClr val="FFFFFF"/>
                </a:solidFill>
                <a:cs typeface="Calibri Light"/>
              </a:rPr>
              <a:t>Helping to Equip the Saints</a:t>
            </a:r>
          </a:p>
        </p:txBody>
      </p:sp>
      <p:sp>
        <p:nvSpPr>
          <p:cNvPr id="3" name="Subtitle 2"/>
          <p:cNvSpPr>
            <a:spLocks noGrp="1"/>
          </p:cNvSpPr>
          <p:nvPr>
            <p:ph type="subTitle" idx="1"/>
          </p:nvPr>
        </p:nvSpPr>
        <p:spPr>
          <a:xfrm>
            <a:off x="5189620" y="4106004"/>
            <a:ext cx="5478380" cy="1860883"/>
          </a:xfrm>
        </p:spPr>
        <p:txBody>
          <a:bodyPr vert="horz" lIns="91440" tIns="45720" rIns="91440" bIns="45720" rtlCol="0">
            <a:normAutofit/>
          </a:bodyPr>
          <a:lstStyle/>
          <a:p>
            <a:pPr algn="l"/>
            <a:endParaRPr lang="en-US">
              <a:solidFill>
                <a:srgbClr val="FFFFFF"/>
              </a:solidFill>
              <a:cs typeface="Calibri"/>
            </a:endParaRPr>
          </a:p>
          <a:p>
            <a:pPr algn="l"/>
            <a:endParaRPr lang="en-US">
              <a:solidFill>
                <a:srgbClr val="FFFFFF"/>
              </a:solidFill>
              <a:cs typeface="Calibri"/>
            </a:endParaRPr>
          </a:p>
          <a:p>
            <a:pPr algn="l"/>
            <a:endParaRPr lang="en-US">
              <a:solidFill>
                <a:srgbClr val="FFFFFF"/>
              </a:solidFill>
              <a:cs typeface="Calibri"/>
            </a:endParaRPr>
          </a:p>
          <a:p>
            <a:pPr algn="l"/>
            <a:r>
              <a:rPr lang="en-US" b="1">
                <a:solidFill>
                  <a:srgbClr val="FFFFFF"/>
                </a:solidFill>
                <a:cs typeface="Calibri"/>
              </a:rPr>
              <a:t>Andrea D Harris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0923506-F9B3-4563-92C8-0E43B30A3236}"/>
              </a:ext>
            </a:extLst>
          </p:cNvPr>
          <p:cNvSpPr>
            <a:spLocks noGrp="1"/>
          </p:cNvSpPr>
          <p:nvPr>
            <p:ph type="title"/>
          </p:nvPr>
        </p:nvSpPr>
        <p:spPr>
          <a:xfrm>
            <a:off x="640079" y="2053641"/>
            <a:ext cx="4316142" cy="2760098"/>
          </a:xfrm>
        </p:spPr>
        <p:txBody>
          <a:bodyPr>
            <a:normAutofit/>
          </a:bodyPr>
          <a:lstStyle/>
          <a:p>
            <a:r>
              <a:rPr lang="en-US" i="1" dirty="0">
                <a:solidFill>
                  <a:srgbClr val="FFFFFF"/>
                </a:solidFill>
                <a:latin typeface="Calibri"/>
                <a:cs typeface="Calibri"/>
              </a:rPr>
              <a:t>Ephesians 4:11-12</a:t>
            </a:r>
            <a:endParaRPr lang="en-US" dirty="0">
              <a:solidFill>
                <a:srgbClr val="FFFFFF"/>
              </a:solidFill>
              <a:ea typeface="+mj-lt"/>
              <a:cs typeface="+mj-lt"/>
            </a:endParaRPr>
          </a:p>
          <a:p>
            <a:endParaRPr lang="en-US">
              <a:solidFill>
                <a:srgbClr val="FFFFFF"/>
              </a:solidFill>
              <a:cs typeface="Calibri Light"/>
            </a:endParaRPr>
          </a:p>
        </p:txBody>
      </p:sp>
      <p:sp>
        <p:nvSpPr>
          <p:cNvPr id="3" name="Content Placeholder 2">
            <a:extLst>
              <a:ext uri="{FF2B5EF4-FFF2-40B4-BE49-F238E27FC236}">
                <a16:creationId xmlns:a16="http://schemas.microsoft.com/office/drawing/2014/main" id="{13CE83D9-2361-4DB0-A0E2-ED628DC2F24C}"/>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3200" i="1" dirty="0">
                <a:solidFill>
                  <a:srgbClr val="000000"/>
                </a:solidFill>
                <a:ea typeface="+mn-lt"/>
                <a:cs typeface="+mn-lt"/>
              </a:rPr>
              <a:t>And he himself gave some to be apostles, some prophets and some evangelists and some pastors and teachers for equipping of saints for the work of ministry for edifying of the body of Christ. </a:t>
            </a:r>
            <a:endParaRPr lang="en-US" sz="3200" dirty="0">
              <a:solidFill>
                <a:srgbClr val="000000"/>
              </a:solidFill>
              <a:ea typeface="+mn-lt"/>
              <a:cs typeface="+mn-lt"/>
            </a:endParaRPr>
          </a:p>
          <a:p>
            <a:pPr marL="0" indent="0">
              <a:buNone/>
            </a:pPr>
            <a:endParaRPr lang="en-US" sz="2400">
              <a:solidFill>
                <a:srgbClr val="000000"/>
              </a:solidFill>
              <a:cs typeface="Calibri" panose="020F0502020204030204"/>
            </a:endParaRPr>
          </a:p>
        </p:txBody>
      </p:sp>
    </p:spTree>
    <p:extLst>
      <p:ext uri="{BB962C8B-B14F-4D97-AF65-F5344CB8AC3E}">
        <p14:creationId xmlns:p14="http://schemas.microsoft.com/office/powerpoint/2010/main" val="2692909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2772F0D-2BEC-4A24-A79A-B8850AD68F46}"/>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How do we prepare?</a:t>
            </a:r>
            <a:endParaRPr lang="en-US">
              <a:solidFill>
                <a:srgbClr val="FFFFFF"/>
              </a:solidFill>
            </a:endParaRPr>
          </a:p>
        </p:txBody>
      </p:sp>
      <p:sp>
        <p:nvSpPr>
          <p:cNvPr id="3" name="Content Placeholder 2">
            <a:extLst>
              <a:ext uri="{FF2B5EF4-FFF2-40B4-BE49-F238E27FC236}">
                <a16:creationId xmlns:a16="http://schemas.microsoft.com/office/drawing/2014/main" id="{6E24F738-E289-408F-BC0A-4E5F2425108A}"/>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3200" i="1" dirty="0">
                <a:solidFill>
                  <a:srgbClr val="000000"/>
                </a:solidFill>
                <a:ea typeface="+mn-lt"/>
                <a:cs typeface="+mn-lt"/>
              </a:rPr>
              <a:t>2 Timothy 2:15</a:t>
            </a:r>
            <a:endParaRPr lang="en-US" sz="3200">
              <a:solidFill>
                <a:srgbClr val="000000"/>
              </a:solidFill>
              <a:ea typeface="+mn-lt"/>
              <a:cs typeface="+mn-lt"/>
            </a:endParaRPr>
          </a:p>
          <a:p>
            <a:pPr marL="0" indent="0">
              <a:buNone/>
            </a:pPr>
            <a:br>
              <a:rPr lang="en-US" sz="3200" i="1" dirty="0">
                <a:ea typeface="+mn-lt"/>
                <a:cs typeface="+mn-lt"/>
              </a:rPr>
            </a:br>
            <a:r>
              <a:rPr lang="en-US" sz="3200" i="1" dirty="0">
                <a:solidFill>
                  <a:srgbClr val="000000"/>
                </a:solidFill>
                <a:ea typeface="+mn-lt"/>
                <a:cs typeface="+mn-lt"/>
              </a:rPr>
              <a:t>Be diligent to present yourself approved to God, a worker who does not need to be ashamed, rightly dividing the word of truth.</a:t>
            </a:r>
            <a:endParaRPr lang="en-US" sz="3200" dirty="0">
              <a:solidFill>
                <a:srgbClr val="000000"/>
              </a:solidFill>
              <a:cs typeface="Calibri"/>
            </a:endParaRPr>
          </a:p>
          <a:p>
            <a:endParaRPr lang="en-US" sz="2400">
              <a:solidFill>
                <a:srgbClr val="000000"/>
              </a:solidFill>
              <a:cs typeface="Calibri"/>
            </a:endParaRPr>
          </a:p>
        </p:txBody>
      </p:sp>
    </p:spTree>
    <p:extLst>
      <p:ext uri="{BB962C8B-B14F-4D97-AF65-F5344CB8AC3E}">
        <p14:creationId xmlns:p14="http://schemas.microsoft.com/office/powerpoint/2010/main" val="3813208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E1869BB-933E-4BA2-9915-C7B3A472D2D4}"/>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Prepare a Lesson Plan in the Natural</a:t>
            </a:r>
            <a:endParaRPr lang="en-US">
              <a:solidFill>
                <a:srgbClr val="FFFFFF"/>
              </a:solidFill>
            </a:endParaRPr>
          </a:p>
        </p:txBody>
      </p:sp>
      <p:sp>
        <p:nvSpPr>
          <p:cNvPr id="3" name="Content Placeholder 2">
            <a:extLst>
              <a:ext uri="{FF2B5EF4-FFF2-40B4-BE49-F238E27FC236}">
                <a16:creationId xmlns:a16="http://schemas.microsoft.com/office/drawing/2014/main" id="{9262D20F-4D40-47B5-BB3D-2887BF91E11C}"/>
              </a:ext>
            </a:extLst>
          </p:cNvPr>
          <p:cNvSpPr>
            <a:spLocks noGrp="1"/>
          </p:cNvSpPr>
          <p:nvPr>
            <p:ph idx="1"/>
          </p:nvPr>
        </p:nvSpPr>
        <p:spPr>
          <a:xfrm>
            <a:off x="6090574" y="241150"/>
            <a:ext cx="5306084" cy="5791350"/>
          </a:xfrm>
        </p:spPr>
        <p:txBody>
          <a:bodyPr vert="horz" lIns="91440" tIns="45720" rIns="91440" bIns="45720" rtlCol="0" anchor="ctr">
            <a:noAutofit/>
          </a:bodyPr>
          <a:lstStyle/>
          <a:p>
            <a:endParaRPr lang="en-US" sz="3200" dirty="0">
              <a:solidFill>
                <a:srgbClr val="000000"/>
              </a:solidFill>
              <a:ea typeface="+mn-lt"/>
              <a:cs typeface="+mn-lt"/>
            </a:endParaRPr>
          </a:p>
          <a:p>
            <a:r>
              <a:rPr lang="en-US" sz="3200" dirty="0">
                <a:solidFill>
                  <a:srgbClr val="000000"/>
                </a:solidFill>
                <a:ea typeface="+mn-lt"/>
                <a:cs typeface="+mn-lt"/>
              </a:rPr>
              <a:t>State the Objective</a:t>
            </a:r>
            <a:endParaRPr lang="en-US" dirty="0"/>
          </a:p>
          <a:p>
            <a:r>
              <a:rPr lang="en-US" sz="3200" dirty="0">
                <a:solidFill>
                  <a:srgbClr val="000000"/>
                </a:solidFill>
                <a:ea typeface="+mn-lt"/>
                <a:cs typeface="+mn-lt"/>
              </a:rPr>
              <a:t>The topic should be tied to student interest</a:t>
            </a:r>
          </a:p>
          <a:p>
            <a:r>
              <a:rPr lang="en-US" sz="3200" dirty="0">
                <a:solidFill>
                  <a:srgbClr val="000000"/>
                </a:solidFill>
                <a:ea typeface="+mn-lt"/>
                <a:cs typeface="+mn-lt"/>
              </a:rPr>
              <a:t>Know your audience and learning styles</a:t>
            </a:r>
          </a:p>
          <a:p>
            <a:r>
              <a:rPr lang="en-US" sz="3200" dirty="0">
                <a:solidFill>
                  <a:srgbClr val="000000"/>
                </a:solidFill>
                <a:ea typeface="+mn-lt"/>
                <a:cs typeface="+mn-lt"/>
              </a:rPr>
              <a:t>Use various teaching approaches</a:t>
            </a:r>
          </a:p>
          <a:p>
            <a:r>
              <a:rPr lang="en-US" sz="3200" dirty="0">
                <a:solidFill>
                  <a:srgbClr val="000000"/>
                </a:solidFill>
                <a:ea typeface="+mn-lt"/>
                <a:cs typeface="+mn-lt"/>
              </a:rPr>
              <a:t>Use reliable resources</a:t>
            </a:r>
          </a:p>
          <a:p>
            <a:r>
              <a:rPr lang="en-US" sz="3200" dirty="0">
                <a:solidFill>
                  <a:srgbClr val="000000"/>
                </a:solidFill>
                <a:ea typeface="+mn-lt"/>
                <a:cs typeface="+mn-lt"/>
              </a:rPr>
              <a:t>Assess</a:t>
            </a:r>
          </a:p>
          <a:p>
            <a:r>
              <a:rPr lang="en-US" sz="3200" dirty="0">
                <a:solidFill>
                  <a:srgbClr val="000000"/>
                </a:solidFill>
                <a:ea typeface="+mn-lt"/>
                <a:cs typeface="+mn-lt"/>
              </a:rPr>
              <a:t>Evaluate</a:t>
            </a:r>
          </a:p>
          <a:p>
            <a:endParaRPr lang="en-US" sz="2400">
              <a:solidFill>
                <a:srgbClr val="000000"/>
              </a:solidFill>
              <a:cs typeface="Calibri"/>
            </a:endParaRPr>
          </a:p>
        </p:txBody>
      </p:sp>
    </p:spTree>
    <p:extLst>
      <p:ext uri="{BB962C8B-B14F-4D97-AF65-F5344CB8AC3E}">
        <p14:creationId xmlns:p14="http://schemas.microsoft.com/office/powerpoint/2010/main" val="3209328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81F7758-6E76-41D8-A8A1-7B4BD49DDAB8}"/>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Spiritually Prepare to Teach </a:t>
            </a:r>
            <a:endParaRPr lang="en-US">
              <a:solidFill>
                <a:srgbClr val="FFFFFF"/>
              </a:solidFill>
            </a:endParaRPr>
          </a:p>
        </p:txBody>
      </p:sp>
      <p:sp>
        <p:nvSpPr>
          <p:cNvPr id="3" name="Content Placeholder 2">
            <a:extLst>
              <a:ext uri="{FF2B5EF4-FFF2-40B4-BE49-F238E27FC236}">
                <a16:creationId xmlns:a16="http://schemas.microsoft.com/office/drawing/2014/main" id="{53C07FBF-9AC9-4CDF-B0BF-7A831E882CCF}"/>
              </a:ext>
            </a:extLst>
          </p:cNvPr>
          <p:cNvSpPr>
            <a:spLocks noGrp="1"/>
          </p:cNvSpPr>
          <p:nvPr>
            <p:ph idx="1"/>
          </p:nvPr>
        </p:nvSpPr>
        <p:spPr>
          <a:xfrm>
            <a:off x="6090574" y="801866"/>
            <a:ext cx="5306084" cy="5230634"/>
          </a:xfrm>
        </p:spPr>
        <p:txBody>
          <a:bodyPr vert="horz" lIns="91440" tIns="45720" rIns="91440" bIns="45720" rtlCol="0" anchor="ctr">
            <a:noAutofit/>
          </a:bodyPr>
          <a:lstStyle/>
          <a:p>
            <a:endParaRPr lang="en-US" dirty="0">
              <a:solidFill>
                <a:srgbClr val="000000"/>
              </a:solidFill>
              <a:cs typeface="Calibri"/>
            </a:endParaRPr>
          </a:p>
          <a:p>
            <a:endParaRPr lang="en-US" dirty="0">
              <a:solidFill>
                <a:srgbClr val="000000"/>
              </a:solidFill>
              <a:cs typeface="Calibri"/>
            </a:endParaRPr>
          </a:p>
          <a:p>
            <a:r>
              <a:rPr lang="en-US" dirty="0">
                <a:solidFill>
                  <a:srgbClr val="000000"/>
                </a:solidFill>
                <a:cs typeface="Calibri"/>
              </a:rPr>
              <a:t>Pray- Be in relationship with God.</a:t>
            </a:r>
            <a:endParaRPr lang="en-US"/>
          </a:p>
          <a:p>
            <a:r>
              <a:rPr lang="en-US" dirty="0">
                <a:solidFill>
                  <a:srgbClr val="000000"/>
                </a:solidFill>
                <a:cs typeface="Calibri"/>
              </a:rPr>
              <a:t>Study- Know the word</a:t>
            </a:r>
          </a:p>
          <a:p>
            <a:r>
              <a:rPr lang="en-US" dirty="0">
                <a:solidFill>
                  <a:srgbClr val="000000"/>
                </a:solidFill>
                <a:cs typeface="Calibri"/>
              </a:rPr>
              <a:t>Live- Walk in the teachings of God.  </a:t>
            </a:r>
          </a:p>
          <a:p>
            <a:r>
              <a:rPr lang="en-US" dirty="0">
                <a:solidFill>
                  <a:srgbClr val="000000"/>
                </a:solidFill>
                <a:cs typeface="Calibri"/>
              </a:rPr>
              <a:t>Give personal testimonies- Speak from experience</a:t>
            </a:r>
          </a:p>
          <a:p>
            <a:r>
              <a:rPr lang="en-US" dirty="0">
                <a:solidFill>
                  <a:srgbClr val="000000"/>
                </a:solidFill>
                <a:cs typeface="Calibri"/>
              </a:rPr>
              <a:t>Simple and brief is fine; Enhance as you gain experience.</a:t>
            </a:r>
          </a:p>
          <a:p>
            <a:r>
              <a:rPr lang="en-US" dirty="0">
                <a:solidFill>
                  <a:srgbClr val="000000"/>
                </a:solidFill>
                <a:cs typeface="Calibri"/>
              </a:rPr>
              <a:t>Be Humble-Give all glory to God.  Rely on God lead and direct you.</a:t>
            </a:r>
          </a:p>
          <a:p>
            <a:endParaRPr lang="en-US" dirty="0">
              <a:solidFill>
                <a:srgbClr val="000000"/>
              </a:solidFill>
              <a:cs typeface="Calibri"/>
            </a:endParaRPr>
          </a:p>
          <a:p>
            <a:endParaRPr lang="en-US" sz="2400">
              <a:solidFill>
                <a:srgbClr val="000000"/>
              </a:solidFill>
              <a:cs typeface="Calibri"/>
            </a:endParaRPr>
          </a:p>
        </p:txBody>
      </p:sp>
    </p:spTree>
    <p:extLst>
      <p:ext uri="{BB962C8B-B14F-4D97-AF65-F5344CB8AC3E}">
        <p14:creationId xmlns:p14="http://schemas.microsoft.com/office/powerpoint/2010/main" val="3197035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F7F9-0AD9-4C9C-9A86-CC6E5B66D13D}"/>
              </a:ext>
            </a:extLst>
          </p:cNvPr>
          <p:cNvSpPr>
            <a:spLocks noGrp="1"/>
          </p:cNvSpPr>
          <p:nvPr>
            <p:ph type="title"/>
          </p:nvPr>
        </p:nvSpPr>
        <p:spPr/>
        <p:txBody>
          <a:bodyPr/>
          <a:lstStyle/>
          <a:p>
            <a:r>
              <a:rPr lang="en-US" dirty="0">
                <a:cs typeface="Calibri Light"/>
              </a:rPr>
              <a:t>Great Teachers</a:t>
            </a:r>
            <a:endParaRPr lang="en-US" dirty="0"/>
          </a:p>
        </p:txBody>
      </p:sp>
      <p:sp>
        <p:nvSpPr>
          <p:cNvPr id="3" name="Content Placeholder 2">
            <a:extLst>
              <a:ext uri="{FF2B5EF4-FFF2-40B4-BE49-F238E27FC236}">
                <a16:creationId xmlns:a16="http://schemas.microsoft.com/office/drawing/2014/main" id="{50F6E6B0-493D-4A67-979A-2E8DE7B515FE}"/>
              </a:ext>
            </a:extLst>
          </p:cNvPr>
          <p:cNvSpPr>
            <a:spLocks noGrp="1"/>
          </p:cNvSpPr>
          <p:nvPr>
            <p:ph idx="1"/>
          </p:nvPr>
        </p:nvSpPr>
        <p:spPr/>
        <p:txBody>
          <a:bodyPr vert="horz" lIns="91440" tIns="45720" rIns="91440" bIns="45720" rtlCol="0" anchor="t">
            <a:normAutofit/>
          </a:bodyPr>
          <a:lstStyle/>
          <a:p>
            <a:r>
              <a:rPr lang="en-US" dirty="0">
                <a:cs typeface="Calibri"/>
              </a:rPr>
              <a:t>Inspire every student to their best.</a:t>
            </a:r>
          </a:p>
          <a:p>
            <a:r>
              <a:rPr lang="en-US" dirty="0">
                <a:cs typeface="Calibri"/>
              </a:rPr>
              <a:t>Set high expectations and teach the skills to accomplish those goals.</a:t>
            </a:r>
          </a:p>
          <a:p>
            <a:r>
              <a:rPr lang="en-US" dirty="0">
                <a:cs typeface="Calibri"/>
              </a:rPr>
              <a:t>Plan purposefully what skills and knowledge the student needs to master.</a:t>
            </a:r>
          </a:p>
          <a:p>
            <a:r>
              <a:rPr lang="en-US" dirty="0">
                <a:cs typeface="Calibri"/>
              </a:rPr>
              <a:t>Determine the activities that will enhance student learning.</a:t>
            </a:r>
          </a:p>
          <a:p>
            <a:r>
              <a:rPr lang="en-US" dirty="0">
                <a:cs typeface="Calibri"/>
              </a:rPr>
              <a:t>Evaluate themselves and reflect on how to improve their teaching.</a:t>
            </a:r>
          </a:p>
          <a:p>
            <a:endParaRPr lang="en-US" dirty="0">
              <a:cs typeface="Calibri"/>
            </a:endParaRPr>
          </a:p>
        </p:txBody>
      </p:sp>
    </p:spTree>
    <p:extLst>
      <p:ext uri="{BB962C8B-B14F-4D97-AF65-F5344CB8AC3E}">
        <p14:creationId xmlns:p14="http://schemas.microsoft.com/office/powerpoint/2010/main" val="542108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BED2A-E690-4EC8-AB6B-8AFC769C1C7D}"/>
              </a:ext>
            </a:extLst>
          </p:cNvPr>
          <p:cNvSpPr>
            <a:spLocks noGrp="1"/>
          </p:cNvSpPr>
          <p:nvPr>
            <p:ph type="title"/>
          </p:nvPr>
        </p:nvSpPr>
        <p:spPr>
          <a:xfrm>
            <a:off x="1136428" y="627564"/>
            <a:ext cx="7474172" cy="563564"/>
          </a:xfrm>
        </p:spPr>
        <p:txBody>
          <a:bodyPr>
            <a:normAutofit fontScale="90000"/>
          </a:bodyPr>
          <a:lstStyle/>
          <a:p>
            <a:r>
              <a:rPr lang="en-US" b="1" dirty="0">
                <a:cs typeface="Calibri Light"/>
              </a:rPr>
              <a:t>Teachers As Leaders</a:t>
            </a:r>
          </a:p>
        </p:txBody>
      </p:sp>
      <p:sp>
        <p:nvSpPr>
          <p:cNvPr id="3" name="Content Placeholder 2">
            <a:extLst>
              <a:ext uri="{FF2B5EF4-FFF2-40B4-BE49-F238E27FC236}">
                <a16:creationId xmlns:a16="http://schemas.microsoft.com/office/drawing/2014/main" id="{D918B2D8-E34C-47BE-A67C-E37163661B7F}"/>
              </a:ext>
            </a:extLst>
          </p:cNvPr>
          <p:cNvSpPr>
            <a:spLocks noGrp="1"/>
          </p:cNvSpPr>
          <p:nvPr>
            <p:ph idx="1"/>
          </p:nvPr>
        </p:nvSpPr>
        <p:spPr>
          <a:xfrm>
            <a:off x="633222" y="1401155"/>
            <a:ext cx="7977489" cy="5204649"/>
          </a:xfrm>
        </p:spPr>
        <p:txBody>
          <a:bodyPr vert="horz" lIns="91440" tIns="45720" rIns="91440" bIns="45720" rtlCol="0" anchor="ctr">
            <a:noAutofit/>
          </a:bodyPr>
          <a:lstStyle/>
          <a:p>
            <a:endParaRPr lang="en-US" sz="3200" dirty="0">
              <a:cs typeface="Calibri"/>
            </a:endParaRPr>
          </a:p>
          <a:p>
            <a:r>
              <a:rPr lang="en-US" sz="3200" dirty="0">
                <a:cs typeface="Calibri"/>
              </a:rPr>
              <a:t>As</a:t>
            </a:r>
            <a:r>
              <a:rPr lang="en-US" sz="3200" b="1" dirty="0">
                <a:cs typeface="Calibri"/>
              </a:rPr>
              <a:t> </a:t>
            </a:r>
            <a:r>
              <a:rPr lang="en-US" sz="3200" dirty="0">
                <a:cs typeface="Calibri"/>
              </a:rPr>
              <a:t>your skills develop as a teacher, you are developing as a leader.</a:t>
            </a:r>
            <a:endParaRPr lang="en-US" dirty="0">
              <a:cs typeface="Calibri"/>
            </a:endParaRPr>
          </a:p>
          <a:p>
            <a:r>
              <a:rPr lang="en-US" sz="3200" dirty="0">
                <a:cs typeface="Calibri"/>
              </a:rPr>
              <a:t>The most effective leaders ARE excellent workers.</a:t>
            </a:r>
          </a:p>
          <a:p>
            <a:r>
              <a:rPr lang="en-US" sz="3200" dirty="0">
                <a:cs typeface="Calibri"/>
              </a:rPr>
              <a:t>You know a great teacher by the lives of the individuals they have taught.</a:t>
            </a:r>
          </a:p>
          <a:p>
            <a:r>
              <a:rPr lang="en-US" sz="3200" dirty="0">
                <a:cs typeface="Calibri"/>
              </a:rPr>
              <a:t>You know a great leader by the people they impact.</a:t>
            </a:r>
          </a:p>
          <a:p>
            <a:endParaRPr lang="en-US" sz="2200">
              <a:cs typeface="Calibri"/>
            </a:endParaRPr>
          </a:p>
          <a:p>
            <a:pPr marL="0" indent="0">
              <a:buNone/>
            </a:pPr>
            <a:endParaRPr lang="en-US" sz="2200">
              <a:cs typeface="Calibri"/>
            </a:endParaRPr>
          </a:p>
        </p:txBody>
      </p:sp>
      <p:sp>
        <p:nvSpPr>
          <p:cNvPr id="28" name="Rectangle 27">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descr="Classroom">
            <a:extLst>
              <a:ext uri="{FF2B5EF4-FFF2-40B4-BE49-F238E27FC236}">
                <a16:creationId xmlns:a16="http://schemas.microsoft.com/office/drawing/2014/main" id="{AA2E7236-4C2E-418F-9F3E-5786807BA6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4288045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877C34E-95B0-4146-9D74-6DE2EF4D6BD6}"/>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LEADERSHIP</a:t>
            </a:r>
          </a:p>
        </p:txBody>
      </p:sp>
      <p:sp>
        <p:nvSpPr>
          <p:cNvPr id="3" name="Content Placeholder 2">
            <a:extLst>
              <a:ext uri="{FF2B5EF4-FFF2-40B4-BE49-F238E27FC236}">
                <a16:creationId xmlns:a16="http://schemas.microsoft.com/office/drawing/2014/main" id="{364B354A-F10D-44D2-9E21-A5D157D8202C}"/>
              </a:ext>
            </a:extLst>
          </p:cNvPr>
          <p:cNvSpPr>
            <a:spLocks noGrp="1"/>
          </p:cNvSpPr>
          <p:nvPr>
            <p:ph idx="1"/>
          </p:nvPr>
        </p:nvSpPr>
        <p:spPr>
          <a:xfrm>
            <a:off x="6090574" y="801866"/>
            <a:ext cx="5306084" cy="5230634"/>
          </a:xfrm>
        </p:spPr>
        <p:txBody>
          <a:bodyPr vert="horz" lIns="91440" tIns="45720" rIns="91440" bIns="45720" rtlCol="0" anchor="ctr">
            <a:noAutofit/>
          </a:bodyPr>
          <a:lstStyle/>
          <a:p>
            <a:r>
              <a:rPr lang="en-US" b="1" dirty="0">
                <a:solidFill>
                  <a:srgbClr val="000000"/>
                </a:solidFill>
                <a:cs typeface="Calibri"/>
              </a:rPr>
              <a:t>Learning</a:t>
            </a:r>
            <a:r>
              <a:rPr lang="en-US" dirty="0">
                <a:solidFill>
                  <a:srgbClr val="000000"/>
                </a:solidFill>
                <a:cs typeface="Calibri"/>
              </a:rPr>
              <a:t>-  Being in a constant state of learning by studying the word</a:t>
            </a:r>
          </a:p>
          <a:p>
            <a:pPr marL="0" indent="0">
              <a:buNone/>
            </a:pPr>
            <a:endParaRPr lang="en-US" dirty="0">
              <a:solidFill>
                <a:srgbClr val="000000"/>
              </a:solidFill>
              <a:cs typeface="Calibri"/>
            </a:endParaRPr>
          </a:p>
          <a:p>
            <a:r>
              <a:rPr lang="en-US" b="1" dirty="0">
                <a:solidFill>
                  <a:srgbClr val="000000"/>
                </a:solidFill>
                <a:cs typeface="Calibri"/>
              </a:rPr>
              <a:t>Living-</a:t>
            </a:r>
            <a:r>
              <a:rPr lang="en-US" dirty="0">
                <a:solidFill>
                  <a:srgbClr val="000000"/>
                </a:solidFill>
                <a:cs typeface="Calibri"/>
              </a:rPr>
              <a:t> Practicing the word in daily life</a:t>
            </a:r>
          </a:p>
          <a:p>
            <a:pPr marL="0" indent="0">
              <a:buNone/>
            </a:pPr>
            <a:endParaRPr lang="en-US" dirty="0">
              <a:solidFill>
                <a:srgbClr val="000000"/>
              </a:solidFill>
              <a:cs typeface="Calibri"/>
            </a:endParaRPr>
          </a:p>
          <a:p>
            <a:r>
              <a:rPr lang="en-US" b="1" dirty="0">
                <a:solidFill>
                  <a:srgbClr val="000000"/>
                </a:solidFill>
                <a:cs typeface="Calibri"/>
              </a:rPr>
              <a:t>Leading</a:t>
            </a:r>
            <a:r>
              <a:rPr lang="en-US" dirty="0">
                <a:solidFill>
                  <a:srgbClr val="000000"/>
                </a:solidFill>
                <a:cs typeface="Calibri"/>
              </a:rPr>
              <a:t>- Mentor through knowledge, ability, commitment, relationship/experience and faith.</a:t>
            </a:r>
          </a:p>
        </p:txBody>
      </p:sp>
    </p:spTree>
    <p:extLst>
      <p:ext uri="{BB962C8B-B14F-4D97-AF65-F5344CB8AC3E}">
        <p14:creationId xmlns:p14="http://schemas.microsoft.com/office/powerpoint/2010/main" val="1685600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8302F33-05C5-40A4-884F-F938A4197519}"/>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Great teachers possess leadership qualities</a:t>
            </a:r>
            <a:endParaRPr lang="en-US">
              <a:solidFill>
                <a:srgbClr val="FFFFFF"/>
              </a:solidFill>
            </a:endParaRPr>
          </a:p>
        </p:txBody>
      </p:sp>
      <p:sp>
        <p:nvSpPr>
          <p:cNvPr id="3" name="Content Placeholder 2">
            <a:extLst>
              <a:ext uri="{FF2B5EF4-FFF2-40B4-BE49-F238E27FC236}">
                <a16:creationId xmlns:a16="http://schemas.microsoft.com/office/drawing/2014/main" id="{F90AECCB-FA68-4F31-8371-D4624E5E2308}"/>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457200" indent="-457200"/>
            <a:r>
              <a:rPr lang="en-US" sz="3600" dirty="0">
                <a:solidFill>
                  <a:srgbClr val="000000"/>
                </a:solidFill>
                <a:cs typeface="Calibri"/>
              </a:rPr>
              <a:t>Dedicated</a:t>
            </a:r>
          </a:p>
          <a:p>
            <a:pPr marL="457200" indent="-457200"/>
            <a:r>
              <a:rPr lang="en-US" sz="3600" dirty="0">
                <a:solidFill>
                  <a:srgbClr val="000000"/>
                </a:solidFill>
                <a:cs typeface="Calibri"/>
              </a:rPr>
              <a:t>Passion for teaching</a:t>
            </a:r>
          </a:p>
          <a:p>
            <a:pPr marL="457200" indent="-457200"/>
            <a:r>
              <a:rPr lang="en-US" sz="3600" dirty="0">
                <a:solidFill>
                  <a:srgbClr val="000000"/>
                </a:solidFill>
                <a:cs typeface="Calibri"/>
              </a:rPr>
              <a:t>Ability to collaborate</a:t>
            </a:r>
          </a:p>
          <a:p>
            <a:pPr marL="457200" indent="-457200"/>
            <a:r>
              <a:rPr lang="en-US" sz="3600" dirty="0">
                <a:solidFill>
                  <a:srgbClr val="000000"/>
                </a:solidFill>
                <a:cs typeface="Calibri"/>
              </a:rPr>
              <a:t>Good communicator</a:t>
            </a:r>
          </a:p>
          <a:p>
            <a:pPr marL="457200" indent="-457200"/>
            <a:r>
              <a:rPr lang="en-US" sz="3600" dirty="0">
                <a:solidFill>
                  <a:srgbClr val="000000"/>
                </a:solidFill>
                <a:cs typeface="Calibri"/>
              </a:rPr>
              <a:t>Flexible</a:t>
            </a:r>
          </a:p>
          <a:p>
            <a:pPr marL="457200" indent="-457200"/>
            <a:r>
              <a:rPr lang="en-US" sz="3600" dirty="0">
                <a:solidFill>
                  <a:srgbClr val="000000"/>
                </a:solidFill>
                <a:cs typeface="Calibri"/>
              </a:rPr>
              <a:t>Humility</a:t>
            </a:r>
          </a:p>
          <a:p>
            <a:pPr marL="457200" indent="-457200"/>
            <a:r>
              <a:rPr lang="en-US" sz="3600" dirty="0">
                <a:solidFill>
                  <a:srgbClr val="000000"/>
                </a:solidFill>
                <a:cs typeface="Calibri"/>
              </a:rPr>
              <a:t>Transparency</a:t>
            </a:r>
          </a:p>
        </p:txBody>
      </p:sp>
    </p:spTree>
    <p:extLst>
      <p:ext uri="{BB962C8B-B14F-4D97-AF65-F5344CB8AC3E}">
        <p14:creationId xmlns:p14="http://schemas.microsoft.com/office/powerpoint/2010/main" val="4259329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232DE6A-C049-4C2D-8F56-37A5C80C8648}"/>
              </a:ext>
            </a:extLst>
          </p:cNvPr>
          <p:cNvSpPr>
            <a:spLocks noGrp="1"/>
          </p:cNvSpPr>
          <p:nvPr>
            <p:ph type="title"/>
          </p:nvPr>
        </p:nvSpPr>
        <p:spPr>
          <a:xfrm>
            <a:off x="640079" y="2053641"/>
            <a:ext cx="3669161" cy="2760098"/>
          </a:xfrm>
        </p:spPr>
        <p:txBody>
          <a:bodyPr>
            <a:normAutofit/>
          </a:bodyPr>
          <a:lstStyle/>
          <a:p>
            <a:r>
              <a:rPr lang="en-US" b="1">
                <a:solidFill>
                  <a:srgbClr val="FFFFFF"/>
                </a:solidFill>
                <a:ea typeface="+mj-lt"/>
                <a:cs typeface="+mj-lt"/>
              </a:rPr>
              <a:t>Great Teachers Are Great Leaders!</a:t>
            </a:r>
            <a:endParaRPr lang="en-US" b="1">
              <a:solidFill>
                <a:srgbClr val="FFFFFF"/>
              </a:solidFill>
              <a:cs typeface="Calibri Light"/>
            </a:endParaRPr>
          </a:p>
        </p:txBody>
      </p:sp>
      <p:sp>
        <p:nvSpPr>
          <p:cNvPr id="3" name="Content Placeholder 2">
            <a:extLst>
              <a:ext uri="{FF2B5EF4-FFF2-40B4-BE49-F238E27FC236}">
                <a16:creationId xmlns:a16="http://schemas.microsoft.com/office/drawing/2014/main" id="{84A5BCA2-D2BC-4751-AE15-66A943FD792F}"/>
              </a:ext>
            </a:extLst>
          </p:cNvPr>
          <p:cNvSpPr>
            <a:spLocks noGrp="1"/>
          </p:cNvSpPr>
          <p:nvPr>
            <p:ph idx="1"/>
          </p:nvPr>
        </p:nvSpPr>
        <p:spPr>
          <a:xfrm>
            <a:off x="5314197" y="801866"/>
            <a:ext cx="6815706" cy="5230634"/>
          </a:xfrm>
        </p:spPr>
        <p:txBody>
          <a:bodyPr vert="horz" lIns="91440" tIns="45720" rIns="91440" bIns="45720" rtlCol="0" anchor="ctr">
            <a:normAutofit/>
          </a:bodyPr>
          <a:lstStyle/>
          <a:p>
            <a:r>
              <a:rPr lang="en-US" sz="3600">
                <a:solidFill>
                  <a:srgbClr val="000000"/>
                </a:solidFill>
                <a:latin typeface="Calibri Light"/>
                <a:ea typeface="+mn-lt"/>
                <a:cs typeface="+mn-lt"/>
              </a:rPr>
              <a:t>A leader should first be a teacher. </a:t>
            </a:r>
            <a:endParaRPr lang="en-US">
              <a:solidFill>
                <a:srgbClr val="000000"/>
              </a:solidFill>
              <a:latin typeface="Calibri" panose="020F0502020204030204"/>
              <a:ea typeface="+mn-lt"/>
              <a:cs typeface="+mn-lt"/>
            </a:endParaRPr>
          </a:p>
          <a:p>
            <a:pPr marL="0" indent="0">
              <a:buNone/>
            </a:pPr>
            <a:endParaRPr lang="en-US" sz="3600" dirty="0">
              <a:latin typeface="Calibri Light"/>
              <a:cs typeface="Calibri"/>
            </a:endParaRPr>
          </a:p>
          <a:p>
            <a:r>
              <a:rPr lang="en-US" sz="3600">
                <a:solidFill>
                  <a:srgbClr val="000000"/>
                </a:solidFill>
                <a:latin typeface="Calibri Light"/>
                <a:cs typeface="Calibri"/>
              </a:rPr>
              <a:t>Why should I follow you, if I can't learn from you?</a:t>
            </a:r>
          </a:p>
          <a:p>
            <a:endParaRPr lang="en-US" sz="3600" dirty="0">
              <a:solidFill>
                <a:srgbClr val="000000"/>
              </a:solidFill>
              <a:latin typeface="Calibri Light"/>
              <a:cs typeface="Calibri"/>
            </a:endParaRPr>
          </a:p>
          <a:p>
            <a:endParaRPr lang="en-US" sz="3600" dirty="0">
              <a:solidFill>
                <a:srgbClr val="000000"/>
              </a:solidFill>
              <a:latin typeface="Calibri Light"/>
              <a:cs typeface="Calibri"/>
            </a:endParaRPr>
          </a:p>
          <a:p>
            <a:endParaRPr lang="en-US" sz="3600" dirty="0">
              <a:solidFill>
                <a:srgbClr val="000000"/>
              </a:solidFill>
              <a:latin typeface="Calibri Light"/>
              <a:cs typeface="Calibri"/>
            </a:endParaRPr>
          </a:p>
        </p:txBody>
      </p:sp>
    </p:spTree>
    <p:extLst>
      <p:ext uri="{BB962C8B-B14F-4D97-AF65-F5344CB8AC3E}">
        <p14:creationId xmlns:p14="http://schemas.microsoft.com/office/powerpoint/2010/main" val="3043745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106BCDE-7A4B-45D5-91AA-135F6E6684B1}"/>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Agenda</a:t>
            </a:r>
          </a:p>
        </p:txBody>
      </p:sp>
      <p:sp>
        <p:nvSpPr>
          <p:cNvPr id="3" name="Content Placeholder 2">
            <a:extLst>
              <a:ext uri="{FF2B5EF4-FFF2-40B4-BE49-F238E27FC236}">
                <a16:creationId xmlns:a16="http://schemas.microsoft.com/office/drawing/2014/main" id="{D4B0B0E9-4322-4FDE-ACA1-B9CF7D7718B5}"/>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sz="3200" dirty="0">
                <a:solidFill>
                  <a:srgbClr val="000000"/>
                </a:solidFill>
                <a:cs typeface="Calibri"/>
              </a:rPr>
              <a:t>Prayer</a:t>
            </a:r>
          </a:p>
          <a:p>
            <a:r>
              <a:rPr lang="en-US" sz="3200" dirty="0">
                <a:solidFill>
                  <a:srgbClr val="000000"/>
                </a:solidFill>
                <a:cs typeface="Calibri"/>
              </a:rPr>
              <a:t>Introduction</a:t>
            </a:r>
          </a:p>
          <a:p>
            <a:pPr>
              <a:buFont typeface="Arial"/>
              <a:buChar char="•"/>
            </a:pPr>
            <a:r>
              <a:rPr lang="en-US" sz="3200" dirty="0">
                <a:solidFill>
                  <a:srgbClr val="000000"/>
                </a:solidFill>
                <a:cs typeface="Calibri"/>
              </a:rPr>
              <a:t>Norms</a:t>
            </a:r>
          </a:p>
          <a:p>
            <a:r>
              <a:rPr lang="en-US" sz="3200" dirty="0">
                <a:solidFill>
                  <a:srgbClr val="000000"/>
                </a:solidFill>
                <a:cs typeface="Calibri"/>
              </a:rPr>
              <a:t>Icebreaker</a:t>
            </a:r>
          </a:p>
          <a:p>
            <a:r>
              <a:rPr lang="en-US" sz="3200" dirty="0">
                <a:solidFill>
                  <a:srgbClr val="000000"/>
                </a:solidFill>
                <a:cs typeface="Calibri"/>
              </a:rPr>
              <a:t>Presentation</a:t>
            </a:r>
          </a:p>
          <a:p>
            <a:r>
              <a:rPr lang="en-US" sz="3200" dirty="0">
                <a:solidFill>
                  <a:srgbClr val="000000"/>
                </a:solidFill>
                <a:cs typeface="Calibri"/>
              </a:rPr>
              <a:t>Questions &amp; Answers</a:t>
            </a:r>
          </a:p>
        </p:txBody>
      </p:sp>
    </p:spTree>
    <p:extLst>
      <p:ext uri="{BB962C8B-B14F-4D97-AF65-F5344CB8AC3E}">
        <p14:creationId xmlns:p14="http://schemas.microsoft.com/office/powerpoint/2010/main" val="65695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4E6BC-4816-4404-B4A1-DA02BBAC9D37}"/>
              </a:ext>
            </a:extLst>
          </p:cNvPr>
          <p:cNvSpPr>
            <a:spLocks noGrp="1"/>
          </p:cNvSpPr>
          <p:nvPr>
            <p:ph type="title"/>
          </p:nvPr>
        </p:nvSpPr>
        <p:spPr/>
        <p:txBody>
          <a:bodyPr/>
          <a:lstStyle/>
          <a:p>
            <a:r>
              <a:rPr lang="en-US" b="1" dirty="0">
                <a:cs typeface="Calibri Light"/>
              </a:rPr>
              <a:t>NORMS</a:t>
            </a:r>
            <a:endParaRPr lang="en-US" b="1">
              <a:cs typeface="Calibri Light"/>
            </a:endParaRPr>
          </a:p>
        </p:txBody>
      </p:sp>
      <p:sp>
        <p:nvSpPr>
          <p:cNvPr id="3" name="Content Placeholder 2">
            <a:extLst>
              <a:ext uri="{FF2B5EF4-FFF2-40B4-BE49-F238E27FC236}">
                <a16:creationId xmlns:a16="http://schemas.microsoft.com/office/drawing/2014/main" id="{461C5ADD-CB3B-4871-872F-D5DF31FC95E0}"/>
              </a:ext>
            </a:extLst>
          </p:cNvPr>
          <p:cNvSpPr>
            <a:spLocks noGrp="1"/>
          </p:cNvSpPr>
          <p:nvPr>
            <p:ph idx="1"/>
          </p:nvPr>
        </p:nvSpPr>
        <p:spPr/>
        <p:txBody>
          <a:bodyPr vert="horz" lIns="91440" tIns="45720" rIns="91440" bIns="45720" rtlCol="0" anchor="t">
            <a:normAutofit/>
          </a:bodyPr>
          <a:lstStyle/>
          <a:p>
            <a:r>
              <a:rPr lang="en-US" sz="4000" dirty="0">
                <a:cs typeface="Calibri"/>
              </a:rPr>
              <a:t>Be Present</a:t>
            </a:r>
          </a:p>
          <a:p>
            <a:r>
              <a:rPr lang="en-US" sz="4000" dirty="0">
                <a:cs typeface="Calibri"/>
              </a:rPr>
              <a:t>Be Transparent</a:t>
            </a:r>
          </a:p>
          <a:p>
            <a:r>
              <a:rPr lang="en-US" sz="4000" dirty="0">
                <a:cs typeface="Calibri"/>
              </a:rPr>
              <a:t>Participate</a:t>
            </a:r>
          </a:p>
          <a:p>
            <a:r>
              <a:rPr lang="en-US" sz="4000">
                <a:cs typeface="Calibri"/>
              </a:rPr>
              <a:t>Be Prayerful</a:t>
            </a:r>
            <a:endParaRPr lang="en-US" sz="4000" dirty="0">
              <a:cs typeface="Calibri"/>
            </a:endParaRPr>
          </a:p>
          <a:p>
            <a:endParaRPr lang="en-US" sz="4000" dirty="0">
              <a:cs typeface="Calibri"/>
            </a:endParaRPr>
          </a:p>
        </p:txBody>
      </p:sp>
    </p:spTree>
    <p:extLst>
      <p:ext uri="{BB962C8B-B14F-4D97-AF65-F5344CB8AC3E}">
        <p14:creationId xmlns:p14="http://schemas.microsoft.com/office/powerpoint/2010/main" val="107296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D3B37-30B0-416B-B618-9D7709378E87}"/>
              </a:ext>
            </a:extLst>
          </p:cNvPr>
          <p:cNvSpPr>
            <a:spLocks noGrp="1"/>
          </p:cNvSpPr>
          <p:nvPr>
            <p:ph type="title"/>
          </p:nvPr>
        </p:nvSpPr>
        <p:spPr/>
        <p:txBody>
          <a:bodyPr/>
          <a:lstStyle/>
          <a:p>
            <a:r>
              <a:rPr lang="en-US" b="1" dirty="0">
                <a:cs typeface="Calibri Light"/>
              </a:rPr>
              <a:t>OBJECTIVES:</a:t>
            </a:r>
            <a:endParaRPr lang="en-US" b="1">
              <a:cs typeface="Calibri Light"/>
            </a:endParaRPr>
          </a:p>
        </p:txBody>
      </p:sp>
      <p:sp>
        <p:nvSpPr>
          <p:cNvPr id="3" name="Content Placeholder 2">
            <a:extLst>
              <a:ext uri="{FF2B5EF4-FFF2-40B4-BE49-F238E27FC236}">
                <a16:creationId xmlns:a16="http://schemas.microsoft.com/office/drawing/2014/main" id="{5A019B91-375D-465D-B68F-56D0192638C9}"/>
              </a:ext>
            </a:extLst>
          </p:cNvPr>
          <p:cNvSpPr>
            <a:spLocks noGrp="1"/>
          </p:cNvSpPr>
          <p:nvPr>
            <p:ph idx="1"/>
          </p:nvPr>
        </p:nvSpPr>
        <p:spPr/>
        <p:txBody>
          <a:bodyPr vert="horz" lIns="91440" tIns="45720" rIns="91440" bIns="45720" rtlCol="0" anchor="t">
            <a:normAutofit/>
          </a:bodyPr>
          <a:lstStyle/>
          <a:p>
            <a:pPr marL="0" indent="0">
              <a:buNone/>
            </a:pPr>
            <a:r>
              <a:rPr lang="en-US" dirty="0">
                <a:cs typeface="Calibri"/>
              </a:rPr>
              <a:t>Participants will be able to: </a:t>
            </a:r>
            <a:endParaRPr lang="en-US">
              <a:cs typeface="Calibri" panose="020F0502020204030204"/>
            </a:endParaRPr>
          </a:p>
          <a:p>
            <a:r>
              <a:rPr lang="en-US" dirty="0">
                <a:cs typeface="Calibri"/>
              </a:rPr>
              <a:t>Identify the characteristics of a great teacher.</a:t>
            </a:r>
          </a:p>
          <a:p>
            <a:r>
              <a:rPr lang="en-US" dirty="0">
                <a:cs typeface="Calibri"/>
              </a:rPr>
              <a:t>Understand the commission from Jesus to go out teach the word of God. </a:t>
            </a:r>
          </a:p>
          <a:p>
            <a:r>
              <a:rPr lang="en-US" dirty="0">
                <a:cs typeface="Calibri"/>
              </a:rPr>
              <a:t>Naturally and spiritually prepare and plan a </a:t>
            </a:r>
            <a:r>
              <a:rPr lang="en-US">
                <a:cs typeface="Calibri"/>
              </a:rPr>
              <a:t>lesson.</a:t>
            </a:r>
            <a:endParaRPr lang="en-US" dirty="0">
              <a:cs typeface="Calibri"/>
            </a:endParaRPr>
          </a:p>
          <a:p>
            <a:r>
              <a:rPr lang="en-US">
                <a:cs typeface="Calibri"/>
              </a:rPr>
              <a:t>Make the connection between great teachers and leadership.</a:t>
            </a:r>
            <a:endParaRPr lang="en-US" dirty="0">
              <a:cs typeface="Calibri"/>
            </a:endParaRPr>
          </a:p>
          <a:p>
            <a:endParaRPr lang="en-US" dirty="0">
              <a:cs typeface="Calibri"/>
            </a:endParaRPr>
          </a:p>
          <a:p>
            <a:endParaRPr lang="en-US">
              <a:cs typeface="Calibri"/>
            </a:endParaRPr>
          </a:p>
          <a:p>
            <a:pPr marL="0" indent="0">
              <a:buNone/>
            </a:pPr>
            <a:endParaRPr lang="en-US"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863570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F0869-CB4A-4C7B-B212-FEA3D7B63BFA}"/>
              </a:ext>
            </a:extLst>
          </p:cNvPr>
          <p:cNvSpPr>
            <a:spLocks noGrp="1"/>
          </p:cNvSpPr>
          <p:nvPr>
            <p:ph type="title"/>
          </p:nvPr>
        </p:nvSpPr>
        <p:spPr>
          <a:xfrm>
            <a:off x="648929" y="629266"/>
            <a:ext cx="9167068" cy="1676603"/>
          </a:xfrm>
        </p:spPr>
        <p:txBody>
          <a:bodyPr>
            <a:normAutofit/>
          </a:bodyPr>
          <a:lstStyle/>
          <a:p>
            <a:r>
              <a:rPr lang="en-US" b="1">
                <a:cs typeface="Calibri Light"/>
              </a:rPr>
              <a:t>ICEBREAKER:</a:t>
            </a:r>
            <a:r>
              <a:rPr lang="en-US">
                <a:cs typeface="Calibri Light"/>
              </a:rPr>
              <a:t>  Teacher </a:t>
            </a:r>
            <a:r>
              <a:rPr lang="en-US" dirty="0">
                <a:cs typeface="Calibri Light"/>
              </a:rPr>
              <a:t>Appreciation</a:t>
            </a:r>
            <a:endParaRPr lang="en-US" dirty="0"/>
          </a:p>
        </p:txBody>
      </p:sp>
      <p:sp>
        <p:nvSpPr>
          <p:cNvPr id="3" name="Content Placeholder 2">
            <a:extLst>
              <a:ext uri="{FF2B5EF4-FFF2-40B4-BE49-F238E27FC236}">
                <a16:creationId xmlns:a16="http://schemas.microsoft.com/office/drawing/2014/main" id="{F96F7F62-0D6B-4C95-A0F0-F84A181BFB2E}"/>
              </a:ext>
            </a:extLst>
          </p:cNvPr>
          <p:cNvSpPr>
            <a:spLocks noGrp="1"/>
          </p:cNvSpPr>
          <p:nvPr>
            <p:ph idx="1"/>
          </p:nvPr>
        </p:nvSpPr>
        <p:spPr>
          <a:xfrm>
            <a:off x="648930" y="2438400"/>
            <a:ext cx="5127029" cy="3785419"/>
          </a:xfrm>
        </p:spPr>
        <p:txBody>
          <a:bodyPr vert="horz" lIns="91440" tIns="45720" rIns="91440" bIns="45720" rtlCol="0" anchor="t">
            <a:normAutofit/>
          </a:bodyPr>
          <a:lstStyle/>
          <a:p>
            <a:r>
              <a:rPr lang="en-US" sz="3200" dirty="0">
                <a:cs typeface="Calibri"/>
              </a:rPr>
              <a:t>Reflect on the teacher that had the greatest influence on your life.</a:t>
            </a:r>
          </a:p>
          <a:p>
            <a:r>
              <a:rPr lang="en-US" sz="3200" dirty="0">
                <a:cs typeface="Calibri"/>
              </a:rPr>
              <a:t>How did they impact you?</a:t>
            </a:r>
          </a:p>
          <a:p>
            <a:r>
              <a:rPr lang="en-US" sz="3200" dirty="0">
                <a:cs typeface="Calibri"/>
              </a:rPr>
              <a:t>What characteristics did they possess?</a:t>
            </a:r>
          </a:p>
          <a:p>
            <a:endParaRPr lang="en-US" sz="2000">
              <a:cs typeface="Calibri"/>
            </a:endParaRPr>
          </a:p>
          <a:p>
            <a:endParaRPr lang="en-US" sz="2000">
              <a:cs typeface="Calibri"/>
            </a:endParaRPr>
          </a:p>
        </p:txBody>
      </p:sp>
      <p:pic>
        <p:nvPicPr>
          <p:cNvPr id="4" name="Picture 4" descr="A picture containing text, vector graphics&#10;&#10;Description generated with high confidence">
            <a:extLst>
              <a:ext uri="{FF2B5EF4-FFF2-40B4-BE49-F238E27FC236}">
                <a16:creationId xmlns:a16="http://schemas.microsoft.com/office/drawing/2014/main" id="{5B085FB9-8ACF-4938-B42F-A8674DA8A355}"/>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1964"/>
          <a:stretch/>
        </p:blipFill>
        <p:spPr>
          <a:xfrm>
            <a:off x="9009216" y="3694991"/>
            <a:ext cx="2133237" cy="2156597"/>
          </a:xfrm>
          <a:prstGeom prst="rect">
            <a:avLst/>
          </a:prstGeom>
          <a:effectLst/>
        </p:spPr>
      </p:pic>
      <p:sp>
        <p:nvSpPr>
          <p:cNvPr id="6" name="TextBox 5">
            <a:extLst>
              <a:ext uri="{FF2B5EF4-FFF2-40B4-BE49-F238E27FC236}">
                <a16:creationId xmlns:a16="http://schemas.microsoft.com/office/drawing/2014/main" id="{9671C388-FAD9-4B1B-8696-FA4AF250C3A7}"/>
              </a:ext>
            </a:extLst>
          </p:cNvPr>
          <p:cNvSpPr txBox="1"/>
          <p:nvPr/>
        </p:nvSpPr>
        <p:spPr>
          <a:xfrm>
            <a:off x="4724400" y="4940300"/>
            <a:ext cx="2743200" cy="317500"/>
          </a:xfrm>
          <a:prstGeom prst="rect">
            <a:avLst/>
          </a:prstGeom>
        </p:spPr>
        <p:txBody>
          <a:bodyPr anchor="t">
            <a:normAutofit fontScale="92500" lnSpcReduction="20000"/>
          </a:bodyPr>
          <a:lstStyle/>
          <a:p>
            <a:endParaRPr lang="en-US" dirty="0">
              <a:cs typeface="Calibri"/>
            </a:endParaRPr>
          </a:p>
        </p:txBody>
      </p:sp>
    </p:spTree>
    <p:extLst>
      <p:ext uri="{BB962C8B-B14F-4D97-AF65-F5344CB8AC3E}">
        <p14:creationId xmlns:p14="http://schemas.microsoft.com/office/powerpoint/2010/main" val="1563652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B710430-FF11-4317-8317-2518128AA8CF}"/>
              </a:ext>
            </a:extLst>
          </p:cNvPr>
          <p:cNvSpPr>
            <a:spLocks noGrp="1"/>
          </p:cNvSpPr>
          <p:nvPr>
            <p:ph type="title"/>
          </p:nvPr>
        </p:nvSpPr>
        <p:spPr>
          <a:xfrm>
            <a:off x="640079" y="2053641"/>
            <a:ext cx="3669161" cy="2760098"/>
          </a:xfrm>
        </p:spPr>
        <p:txBody>
          <a:bodyPr>
            <a:normAutofit/>
          </a:bodyPr>
          <a:lstStyle/>
          <a:p>
            <a:br>
              <a:rPr lang="en-US">
                <a:solidFill>
                  <a:srgbClr val="FFFFFF"/>
                </a:solidFill>
                <a:ea typeface="+mj-lt"/>
                <a:cs typeface="+mj-lt"/>
              </a:rPr>
            </a:br>
            <a:r>
              <a:rPr lang="en-US">
                <a:solidFill>
                  <a:srgbClr val="FFFFFF"/>
                </a:solidFill>
                <a:ea typeface="+mj-lt"/>
                <a:cs typeface="+mj-lt"/>
              </a:rPr>
              <a:t>Jesus Christ is the Master Teacher </a:t>
            </a:r>
          </a:p>
          <a:p>
            <a:endParaRPr lang="en-US">
              <a:solidFill>
                <a:srgbClr val="FFFFFF"/>
              </a:solidFill>
              <a:cs typeface="Calibri Light"/>
            </a:endParaRPr>
          </a:p>
        </p:txBody>
      </p:sp>
      <p:sp>
        <p:nvSpPr>
          <p:cNvPr id="3" name="Content Placeholder 2">
            <a:extLst>
              <a:ext uri="{FF2B5EF4-FFF2-40B4-BE49-F238E27FC236}">
                <a16:creationId xmlns:a16="http://schemas.microsoft.com/office/drawing/2014/main" id="{915DD0D9-D7E1-4FEC-BA09-12E439191247}"/>
              </a:ext>
            </a:extLst>
          </p:cNvPr>
          <p:cNvSpPr>
            <a:spLocks noGrp="1"/>
          </p:cNvSpPr>
          <p:nvPr>
            <p:ph idx="1"/>
          </p:nvPr>
        </p:nvSpPr>
        <p:spPr>
          <a:xfrm>
            <a:off x="5774273" y="399300"/>
            <a:ext cx="5881177" cy="5633200"/>
          </a:xfrm>
        </p:spPr>
        <p:txBody>
          <a:bodyPr vert="horz" lIns="91440" tIns="45720" rIns="91440" bIns="45720" rtlCol="0" anchor="ctr">
            <a:normAutofit lnSpcReduction="10000"/>
          </a:bodyPr>
          <a:lstStyle/>
          <a:p>
            <a:endParaRPr lang="en-US" sz="3600" dirty="0">
              <a:solidFill>
                <a:srgbClr val="000000"/>
              </a:solidFill>
              <a:cs typeface="Calibri"/>
            </a:endParaRPr>
          </a:p>
          <a:p>
            <a:r>
              <a:rPr lang="en-US" sz="3600" dirty="0">
                <a:solidFill>
                  <a:srgbClr val="000000"/>
                </a:solidFill>
                <a:cs typeface="Calibri"/>
              </a:rPr>
              <a:t>He sees our potential </a:t>
            </a:r>
            <a:endParaRPr lang="en-US" dirty="0"/>
          </a:p>
          <a:p>
            <a:r>
              <a:rPr lang="en-US" sz="3600" dirty="0">
                <a:solidFill>
                  <a:srgbClr val="000000"/>
                </a:solidFill>
                <a:cs typeface="Calibri"/>
              </a:rPr>
              <a:t>He is patient</a:t>
            </a:r>
          </a:p>
          <a:p>
            <a:r>
              <a:rPr lang="en-US" sz="3600" dirty="0">
                <a:solidFill>
                  <a:srgbClr val="000000"/>
                </a:solidFill>
                <a:cs typeface="Calibri"/>
              </a:rPr>
              <a:t>He motivates, encourages, inspires</a:t>
            </a:r>
          </a:p>
          <a:p>
            <a:r>
              <a:rPr lang="en-US" sz="3600" dirty="0">
                <a:solidFill>
                  <a:srgbClr val="000000"/>
                </a:solidFill>
                <a:cs typeface="Calibri"/>
              </a:rPr>
              <a:t>He individualizes</a:t>
            </a:r>
          </a:p>
          <a:p>
            <a:r>
              <a:rPr lang="en-US" sz="3600" dirty="0">
                <a:solidFill>
                  <a:srgbClr val="000000"/>
                </a:solidFill>
                <a:cs typeface="Calibri"/>
              </a:rPr>
              <a:t>He's understanding</a:t>
            </a:r>
          </a:p>
          <a:p>
            <a:r>
              <a:rPr lang="en-US" sz="3600" dirty="0">
                <a:solidFill>
                  <a:srgbClr val="000000"/>
                </a:solidFill>
                <a:cs typeface="Calibri"/>
              </a:rPr>
              <a:t>He gives us opportunities</a:t>
            </a:r>
          </a:p>
          <a:p>
            <a:r>
              <a:rPr lang="en-US" sz="3600" dirty="0">
                <a:solidFill>
                  <a:srgbClr val="000000"/>
                </a:solidFill>
                <a:cs typeface="Calibri"/>
              </a:rPr>
              <a:t>He never gives up on us</a:t>
            </a:r>
          </a:p>
          <a:p>
            <a:r>
              <a:rPr lang="en-US" sz="3600" dirty="0">
                <a:solidFill>
                  <a:srgbClr val="000000"/>
                </a:solidFill>
                <a:cs typeface="Calibri"/>
              </a:rPr>
              <a:t>He has high expectations</a:t>
            </a:r>
          </a:p>
          <a:p>
            <a:pPr marL="0" indent="0">
              <a:buNone/>
            </a:pPr>
            <a:endParaRPr lang="en-US" sz="3200" dirty="0">
              <a:solidFill>
                <a:srgbClr val="000000"/>
              </a:solidFill>
              <a:cs typeface="Calibri"/>
            </a:endParaRPr>
          </a:p>
        </p:txBody>
      </p:sp>
    </p:spTree>
    <p:extLst>
      <p:ext uri="{BB962C8B-B14F-4D97-AF65-F5344CB8AC3E}">
        <p14:creationId xmlns:p14="http://schemas.microsoft.com/office/powerpoint/2010/main" val="336663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2752749-B4DE-43E3-A5A8-A3595CFEBBC9}"/>
              </a:ext>
            </a:extLst>
          </p:cNvPr>
          <p:cNvSpPr>
            <a:spLocks noGrp="1"/>
          </p:cNvSpPr>
          <p:nvPr>
            <p:ph type="title"/>
          </p:nvPr>
        </p:nvSpPr>
        <p:spPr>
          <a:xfrm>
            <a:off x="640079" y="2053641"/>
            <a:ext cx="3669161" cy="2760098"/>
          </a:xfrm>
        </p:spPr>
        <p:txBody>
          <a:bodyPr>
            <a:normAutofit/>
          </a:bodyPr>
          <a:lstStyle/>
          <a:p>
            <a:r>
              <a:rPr lang="en-US" b="1">
                <a:solidFill>
                  <a:srgbClr val="FFFFFF"/>
                </a:solidFill>
                <a:cs typeface="Calibri Light"/>
              </a:rPr>
              <a:t>But I'm not a teacher!</a:t>
            </a:r>
          </a:p>
        </p:txBody>
      </p:sp>
      <p:sp>
        <p:nvSpPr>
          <p:cNvPr id="3" name="Content Placeholder 2">
            <a:extLst>
              <a:ext uri="{FF2B5EF4-FFF2-40B4-BE49-F238E27FC236}">
                <a16:creationId xmlns:a16="http://schemas.microsoft.com/office/drawing/2014/main" id="{856E7D88-0EB9-4562-8D44-DB6D705E7744}"/>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3600" i="1" dirty="0">
                <a:solidFill>
                  <a:srgbClr val="000000"/>
                </a:solidFill>
                <a:ea typeface="+mn-lt"/>
                <a:cs typeface="+mn-lt"/>
              </a:rPr>
              <a:t>"Every Christian should embrace the ministry of teaching”.  </a:t>
            </a:r>
            <a:endParaRPr lang="en-US" sz="3600" dirty="0">
              <a:solidFill>
                <a:srgbClr val="000000"/>
              </a:solidFill>
              <a:ea typeface="+mn-lt"/>
              <a:cs typeface="+mn-lt"/>
            </a:endParaRPr>
          </a:p>
          <a:p>
            <a:pPr marL="0" indent="0">
              <a:buNone/>
            </a:pPr>
            <a:r>
              <a:rPr lang="en-US" sz="3600" i="1" dirty="0">
                <a:solidFill>
                  <a:srgbClr val="000000"/>
                </a:solidFill>
                <a:ea typeface="+mn-lt"/>
                <a:cs typeface="+mn-lt"/>
              </a:rPr>
              <a:t>Hebrews 5:12</a:t>
            </a:r>
            <a:endParaRPr lang="en-US" sz="3600" dirty="0">
              <a:solidFill>
                <a:srgbClr val="000000"/>
              </a:solidFill>
              <a:cs typeface="Calibri"/>
            </a:endParaRPr>
          </a:p>
        </p:txBody>
      </p:sp>
      <p:sp>
        <p:nvSpPr>
          <p:cNvPr id="6" name="TextBox 5">
            <a:extLst>
              <a:ext uri="{FF2B5EF4-FFF2-40B4-BE49-F238E27FC236}">
                <a16:creationId xmlns:a16="http://schemas.microsoft.com/office/drawing/2014/main" id="{B3DF2D45-9D2D-4F8D-8143-6A1752F73216}"/>
              </a:ext>
            </a:extLst>
          </p:cNvPr>
          <p:cNvSpPr txBox="1"/>
          <p:nvPr/>
        </p:nvSpPr>
        <p:spPr>
          <a:xfrm>
            <a:off x="7369834" y="3307512"/>
            <a:ext cx="2743200" cy="2344706"/>
          </a:xfrm>
          <a:prstGeom prst="rect">
            <a:avLst/>
          </a:prstGeom>
        </p:spPr>
        <p:txBody>
          <a:bodyPr anchor="t">
            <a:normAutofit/>
          </a:bodyPr>
          <a:lstStyle/>
          <a:p>
            <a:endParaRPr lang="en-US" dirty="0">
              <a:cs typeface="Calibri"/>
            </a:endParaRPr>
          </a:p>
        </p:txBody>
      </p:sp>
    </p:spTree>
    <p:extLst>
      <p:ext uri="{BB962C8B-B14F-4D97-AF65-F5344CB8AC3E}">
        <p14:creationId xmlns:p14="http://schemas.microsoft.com/office/powerpoint/2010/main" val="1273106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10F24D38-B79E-44B4-830E-043F45D9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9A5671-958E-4B76-B7CF-CCACCAB0567F}"/>
              </a:ext>
            </a:extLst>
          </p:cNvPr>
          <p:cNvSpPr>
            <a:spLocks noGrp="1"/>
          </p:cNvSpPr>
          <p:nvPr>
            <p:ph type="title"/>
          </p:nvPr>
        </p:nvSpPr>
        <p:spPr>
          <a:xfrm>
            <a:off x="838200" y="620742"/>
            <a:ext cx="10515600" cy="1325563"/>
          </a:xfrm>
        </p:spPr>
        <p:txBody>
          <a:bodyPr>
            <a:normAutofit/>
          </a:bodyPr>
          <a:lstStyle/>
          <a:p>
            <a:r>
              <a:rPr lang="en-US" b="1">
                <a:solidFill>
                  <a:srgbClr val="FFFFFF"/>
                </a:solidFill>
                <a:cs typeface="Calibri Light"/>
              </a:rPr>
              <a:t>What is teaching?</a:t>
            </a:r>
          </a:p>
        </p:txBody>
      </p:sp>
      <p:cxnSp>
        <p:nvCxnSpPr>
          <p:cNvPr id="7" name="Straight Connector 10">
            <a:extLst>
              <a:ext uri="{FF2B5EF4-FFF2-40B4-BE49-F238E27FC236}">
                <a16:creationId xmlns:a16="http://schemas.microsoft.com/office/drawing/2014/main" id="{FC469874-256B-45B3-A79C-7591B4BA1E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F566E5-E622-4DBC-ACB9-FBE9CB49CC26}"/>
              </a:ext>
            </a:extLst>
          </p:cNvPr>
          <p:cNvSpPr>
            <a:spLocks noGrp="1"/>
          </p:cNvSpPr>
          <p:nvPr>
            <p:ph sz="half" idx="1"/>
          </p:nvPr>
        </p:nvSpPr>
        <p:spPr>
          <a:xfrm>
            <a:off x="838200" y="2266345"/>
            <a:ext cx="5097780" cy="3910617"/>
          </a:xfrm>
        </p:spPr>
        <p:txBody>
          <a:bodyPr vert="horz" lIns="91440" tIns="45720" rIns="91440" bIns="45720" rtlCol="0" anchor="t">
            <a:normAutofit/>
          </a:bodyPr>
          <a:lstStyle/>
          <a:p>
            <a:pPr marL="0" indent="0">
              <a:buNone/>
            </a:pPr>
            <a:r>
              <a:rPr lang="en-US" sz="3600" b="1" dirty="0">
                <a:solidFill>
                  <a:srgbClr val="FFFFFF"/>
                </a:solidFill>
                <a:cs typeface="Calibri"/>
              </a:rPr>
              <a:t>NATURAL:</a:t>
            </a:r>
          </a:p>
          <a:p>
            <a:pPr marL="0" indent="0">
              <a:buNone/>
            </a:pPr>
            <a:r>
              <a:rPr lang="en-US" sz="3200" dirty="0">
                <a:solidFill>
                  <a:srgbClr val="FFFFFF"/>
                </a:solidFill>
                <a:ea typeface="+mn-lt"/>
                <a:cs typeface="+mn-lt"/>
              </a:rPr>
              <a:t>To instruct, educate, train, discipline, to cause to acquire knowledge or skill. Teaching applies to any manner of imparting information or skill so that others may learn.</a:t>
            </a:r>
            <a:endParaRPr lang="en-US" sz="3200">
              <a:solidFill>
                <a:srgbClr val="FFFFFF"/>
              </a:solidFill>
              <a:cs typeface="Calibri"/>
            </a:endParaRPr>
          </a:p>
        </p:txBody>
      </p:sp>
      <p:sp>
        <p:nvSpPr>
          <p:cNvPr id="4" name="Content Placeholder 3">
            <a:extLst>
              <a:ext uri="{FF2B5EF4-FFF2-40B4-BE49-F238E27FC236}">
                <a16:creationId xmlns:a16="http://schemas.microsoft.com/office/drawing/2014/main" id="{EE2DAFEC-674E-4EAB-A4FF-A9F3B4E5162E}"/>
              </a:ext>
            </a:extLst>
          </p:cNvPr>
          <p:cNvSpPr>
            <a:spLocks noGrp="1"/>
          </p:cNvSpPr>
          <p:nvPr>
            <p:ph sz="half" idx="2"/>
          </p:nvPr>
        </p:nvSpPr>
        <p:spPr>
          <a:xfrm>
            <a:off x="6256020" y="2266345"/>
            <a:ext cx="5097780" cy="3910618"/>
          </a:xfrm>
        </p:spPr>
        <p:txBody>
          <a:bodyPr vert="horz" lIns="91440" tIns="45720" rIns="91440" bIns="45720" rtlCol="0" anchor="t">
            <a:normAutofit/>
          </a:bodyPr>
          <a:lstStyle/>
          <a:p>
            <a:pPr marL="0" indent="0">
              <a:buNone/>
            </a:pPr>
            <a:r>
              <a:rPr lang="en-US" sz="3600" b="1" dirty="0">
                <a:solidFill>
                  <a:srgbClr val="FFFFFF"/>
                </a:solidFill>
                <a:cs typeface="Calibri"/>
              </a:rPr>
              <a:t>SPIRITUAL:</a:t>
            </a:r>
          </a:p>
          <a:p>
            <a:pPr marL="0" indent="0">
              <a:buNone/>
            </a:pPr>
            <a:r>
              <a:rPr lang="en-US" sz="3200" dirty="0">
                <a:solidFill>
                  <a:srgbClr val="FFFFFF"/>
                </a:solidFill>
                <a:ea typeface="+mn-lt"/>
                <a:cs typeface="+mn-lt"/>
              </a:rPr>
              <a:t>The unique ability to clearly instruct and communicate knowledge, specifically the doctrines of the faith and truths of the Bible.</a:t>
            </a:r>
            <a:endParaRPr lang="en-US" sz="3200">
              <a:solidFill>
                <a:srgbClr val="FFFFFF"/>
              </a:solidFill>
              <a:cs typeface="Calibri"/>
            </a:endParaRPr>
          </a:p>
          <a:p>
            <a:pPr marL="0" indent="0">
              <a:buNone/>
            </a:pPr>
            <a:endParaRPr lang="en-US" sz="2400">
              <a:solidFill>
                <a:srgbClr val="FFFFFF"/>
              </a:solidFill>
              <a:cs typeface="Calibri"/>
            </a:endParaRPr>
          </a:p>
        </p:txBody>
      </p:sp>
    </p:spTree>
    <p:extLst>
      <p:ext uri="{BB962C8B-B14F-4D97-AF65-F5344CB8AC3E}">
        <p14:creationId xmlns:p14="http://schemas.microsoft.com/office/powerpoint/2010/main" val="270827892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4C73BE4-214D-4AAE-BA15-9E0A66EB1CA0}"/>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Matthew 28:18-20</a:t>
            </a:r>
            <a:endParaRPr lang="en-US">
              <a:solidFill>
                <a:srgbClr val="FFFFFF"/>
              </a:solidFill>
            </a:endParaRPr>
          </a:p>
        </p:txBody>
      </p:sp>
      <p:sp>
        <p:nvSpPr>
          <p:cNvPr id="3" name="Content Placeholder 2">
            <a:extLst>
              <a:ext uri="{FF2B5EF4-FFF2-40B4-BE49-F238E27FC236}">
                <a16:creationId xmlns:a16="http://schemas.microsoft.com/office/drawing/2014/main" id="{8F48F332-5DBB-40FD-B36C-A552CE2F4010}"/>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400">
                <a:solidFill>
                  <a:srgbClr val="000000"/>
                </a:solidFill>
                <a:cs typeface="Calibri"/>
              </a:rPr>
              <a:t>"18 And Jesus came and spoke to them, saying, "All authority has been given to Me in heaven and on earth.  Go therefore and make disciples of all nations, baptizing them in the name of the Father and the Son and the Holy Spirit, 20 Teaching them to observe all things that I have commanded you; and lo, I am with you always, even to the end of the age."  Amen</a:t>
            </a:r>
          </a:p>
        </p:txBody>
      </p:sp>
    </p:spTree>
    <p:extLst>
      <p:ext uri="{BB962C8B-B14F-4D97-AF65-F5344CB8AC3E}">
        <p14:creationId xmlns:p14="http://schemas.microsoft.com/office/powerpoint/2010/main" val="27582861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LEADERS LEAD Going Deeper in Preparation and Planning:  Helping to Equip the Saints</vt:lpstr>
      <vt:lpstr>Agenda</vt:lpstr>
      <vt:lpstr>NORMS</vt:lpstr>
      <vt:lpstr>OBJECTIVES:</vt:lpstr>
      <vt:lpstr>ICEBREAKER:  Teacher Appreciation</vt:lpstr>
      <vt:lpstr> Jesus Christ is the Master Teacher  </vt:lpstr>
      <vt:lpstr>But I'm not a teacher!</vt:lpstr>
      <vt:lpstr>What is teaching?</vt:lpstr>
      <vt:lpstr>Matthew 28:18-20</vt:lpstr>
      <vt:lpstr>Ephesians 4:11-12 </vt:lpstr>
      <vt:lpstr>How do we prepare?</vt:lpstr>
      <vt:lpstr>Prepare a Lesson Plan in the Natural</vt:lpstr>
      <vt:lpstr>Spiritually Prepare to Teach </vt:lpstr>
      <vt:lpstr>Great Teachers</vt:lpstr>
      <vt:lpstr>Teachers As Leaders</vt:lpstr>
      <vt:lpstr>LEADERSHIP</vt:lpstr>
      <vt:lpstr>Great teachers possess leadership qualities</vt:lpstr>
      <vt:lpstr>Great Teachers Are Great Leaders!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1264</cp:revision>
  <dcterms:created xsi:type="dcterms:W3CDTF">2013-07-15T20:26:40Z</dcterms:created>
  <dcterms:modified xsi:type="dcterms:W3CDTF">2019-09-27T23:06:46Z</dcterms:modified>
</cp:coreProperties>
</file>